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800" y="-37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53A870-D689-4A57-87A6-31D1E2212844}" type="datetimeFigureOut">
              <a:rPr lang="en-US" smtClean="0"/>
              <a:t>25-May-2019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2605871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53A870-D689-4A57-87A6-31D1E2212844}" type="datetimeFigureOut">
              <a:rPr lang="en-US" smtClean="0"/>
              <a:t>25-May-2019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336732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53A870-D689-4A57-87A6-31D1E2212844}" type="datetimeFigureOut">
              <a:rPr lang="en-US" smtClean="0"/>
              <a:t>25-May-2019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347223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53A870-D689-4A57-87A6-31D1E2212844}" type="datetimeFigureOut">
              <a:rPr lang="en-US" smtClean="0"/>
              <a:t>25-May-2019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306845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53A870-D689-4A57-87A6-31D1E2212844}" type="datetimeFigureOut">
              <a:rPr lang="en-US" smtClean="0"/>
              <a:t>25-May-2019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1721169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53A870-D689-4A57-87A6-31D1E2212844}" type="datetimeFigureOut">
              <a:rPr lang="en-US" smtClean="0"/>
              <a:t>25-May-2019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170294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53A870-D689-4A57-87A6-31D1E2212844}" type="datetimeFigureOut">
              <a:rPr lang="en-US" smtClean="0"/>
              <a:t>25-May-2019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21493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53A870-D689-4A57-87A6-31D1E2212844}" type="datetimeFigureOut">
              <a:rPr lang="en-US" smtClean="0"/>
              <a:t>25-May-2019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424404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3A870-D689-4A57-87A6-31D1E2212844}" type="datetimeFigureOut">
              <a:rPr lang="en-US" smtClean="0"/>
              <a:t>25-May-2019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1848621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3A870-D689-4A57-87A6-31D1E2212844}" type="datetimeFigureOut">
              <a:rPr lang="en-US" smtClean="0"/>
              <a:t>25-May-2019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1404226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3A870-D689-4A57-87A6-31D1E2212844}" type="datetimeFigureOut">
              <a:rPr lang="en-US" smtClean="0"/>
              <a:t>25-May-2019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3A93C-FA02-447A-8DFE-867607A41578}" type="slidenum">
              <a:rPr lang="en-US" smtClean="0"/>
              <a:t>‹#›</a:t>
            </a:fld>
            <a:endParaRPr lang="en-US"/>
          </a:p>
        </p:txBody>
      </p:sp>
    </p:spTree>
    <p:extLst>
      <p:ext uri="{BB962C8B-B14F-4D97-AF65-F5344CB8AC3E}">
        <p14:creationId xmlns:p14="http://schemas.microsoft.com/office/powerpoint/2010/main" val="2657548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3A870-D689-4A57-87A6-31D1E2212844}" type="datetimeFigureOut">
              <a:rPr lang="en-US" smtClean="0"/>
              <a:t>25-May-2019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3A93C-FA02-447A-8DFE-867607A41578}" type="slidenum">
              <a:rPr lang="en-US" smtClean="0"/>
              <a:t>‹#›</a:t>
            </a:fld>
            <a:endParaRPr lang="en-US"/>
          </a:p>
        </p:txBody>
      </p:sp>
    </p:spTree>
    <p:extLst>
      <p:ext uri="{BB962C8B-B14F-4D97-AF65-F5344CB8AC3E}">
        <p14:creationId xmlns:p14="http://schemas.microsoft.com/office/powerpoint/2010/main" val="544235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14.emf"/><Relationship Id="rId4" Type="http://schemas.openxmlformats.org/officeDocument/2006/relationships/package" Target="../embeddings/Microsoft_Excel_Worksheet1.xlsx"/></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17.png"/><Relationship Id="rId10" Type="http://schemas.microsoft.com/office/2007/relationships/hdphoto" Target="../media/hdphoto5.wdp"/><Relationship Id="rId4" Type="http://schemas.openxmlformats.org/officeDocument/2006/relationships/image" Target="../media/image16.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microsoft.com/office/2007/relationships/hdphoto" Target="../media/hdphoto3.wdp"/><Relationship Id="rId7" Type="http://schemas.microsoft.com/office/2007/relationships/hdphoto" Target="../media/hdphoto2.wdp"/><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5.png"/><Relationship Id="rId5" Type="http://schemas.microsoft.com/office/2007/relationships/hdphoto" Target="../media/hdphoto6.wdp"/><Relationship Id="rId15" Type="http://schemas.openxmlformats.org/officeDocument/2006/relationships/image" Target="../media/image5.png"/><Relationship Id="rId10" Type="http://schemas.openxmlformats.org/officeDocument/2006/relationships/image" Target="../media/image24.jpeg"/><Relationship Id="rId4" Type="http://schemas.openxmlformats.org/officeDocument/2006/relationships/image" Target="../media/image22.png"/><Relationship Id="rId9" Type="http://schemas.openxmlformats.org/officeDocument/2006/relationships/image" Target="../media/image16.png"/><Relationship Id="rId1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ttps://sportinsider.ru/assets/1169-original1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36" r="6078" b="9952"/>
          <a:stretch/>
        </p:blipFill>
        <p:spPr bwMode="auto">
          <a:xfrm rot="954900">
            <a:off x="5950260" y="2486320"/>
            <a:ext cx="1659402" cy="1418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3" name="Picture 9" descr="https://i.ebayimg.com/00/s/ODAwWDYwMA==/z/grIAAOSwqU9cwYP8/$_8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26" b="14259"/>
          <a:stretch/>
        </p:blipFill>
        <p:spPr bwMode="auto">
          <a:xfrm>
            <a:off x="3201356" y="3018771"/>
            <a:ext cx="1294444" cy="15532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9" name="Picture 5" descr="https://i1.wp.com/ngcblog.naturesgardencandles.com/wp-content/uploads/2017/03/12-Easy-Homemade-Lotion-Recipes-Shea-Lotion-with-Herbal-Infusion-Recipe.png?resize=285%2C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901" y="4867364"/>
            <a:ext cx="1969899" cy="19906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p:cNvPicPr>
            <a:picLocks noChangeAspect="1" noChangeArrowheads="1"/>
          </p:cNvPicPr>
          <p:nvPr/>
        </p:nvPicPr>
        <p:blipFill rotWithShape="1">
          <a:blip r:embed="rId5">
            <a:extLst>
              <a:ext uri="{28A0092B-C50C-407E-A947-70E740481C1C}">
                <a14:useLocalDpi xmlns:a14="http://schemas.microsoft.com/office/drawing/2010/main" val="0"/>
              </a:ext>
            </a:extLst>
          </a:blip>
          <a:srcRect l="41208" t="23742" r="5921" b="3745"/>
          <a:stretch/>
        </p:blipFill>
        <p:spPr bwMode="auto">
          <a:xfrm rot="651983">
            <a:off x="7302440" y="2832394"/>
            <a:ext cx="1883326" cy="135283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76200" y="90099"/>
            <a:ext cx="1988627" cy="2392235"/>
            <a:chOff x="4492330" y="2476240"/>
            <a:chExt cx="1148968" cy="1424202"/>
          </a:xfrm>
        </p:grpSpPr>
        <p:pic>
          <p:nvPicPr>
            <p:cNvPr id="5" name="Picture 18" descr="https://www.beijingacu.com/wp-content/uploads/2018/02/Logo-2-DARK.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732" r="22321" b="31578"/>
            <a:stretch/>
          </p:blipFill>
          <p:spPr bwMode="auto">
            <a:xfrm>
              <a:off x="4492330" y="2476240"/>
              <a:ext cx="1148968" cy="12189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2330" y="3652292"/>
              <a:ext cx="1071482" cy="248150"/>
            </a:xfrm>
            <a:prstGeom prst="rect">
              <a:avLst/>
            </a:prstGeom>
            <a:noFill/>
          </p:spPr>
          <p:txBody>
            <a:bodyPr wrap="square" rtlCol="0">
              <a:spAutoFit/>
            </a:bodyPr>
            <a:lstStyle/>
            <a:p>
              <a:pPr algn="ctr"/>
              <a:r>
                <a:rPr lang="en-US" b="1" dirty="0" smtClean="0">
                  <a:solidFill>
                    <a:srgbClr val="003300"/>
                  </a:solidFill>
                  <a:latin typeface="Lucida Calligraphy" panose="03010101010101010101" pitchFamily="66" charset="0"/>
                </a:rPr>
                <a:t>Naturista</a:t>
              </a:r>
              <a:endParaRPr lang="en-US" b="1" dirty="0">
                <a:solidFill>
                  <a:srgbClr val="003300"/>
                </a:solidFill>
                <a:latin typeface="Lucida Calligraphy" panose="03010101010101010101" pitchFamily="66" charset="0"/>
              </a:endParaRPr>
            </a:p>
          </p:txBody>
        </p:sp>
      </p:grpSp>
      <p:sp>
        <p:nvSpPr>
          <p:cNvPr id="7" name="TextBox 6"/>
          <p:cNvSpPr txBox="1"/>
          <p:nvPr/>
        </p:nvSpPr>
        <p:spPr>
          <a:xfrm>
            <a:off x="1961482" y="533400"/>
            <a:ext cx="7258718" cy="646331"/>
          </a:xfrm>
          <a:prstGeom prst="rect">
            <a:avLst/>
          </a:prstGeom>
          <a:noFill/>
        </p:spPr>
        <p:txBody>
          <a:bodyPr wrap="none" rtlCol="0">
            <a:spAutoFit/>
          </a:bodyPr>
          <a:lstStyle/>
          <a:p>
            <a:r>
              <a:rPr lang="en-US" sz="3600" dirty="0" smtClean="0">
                <a:solidFill>
                  <a:srgbClr val="003300"/>
                </a:solidFill>
                <a:latin typeface="Script MT Bold" panose="03040602040607080904" pitchFamily="66" charset="0"/>
              </a:rPr>
              <a:t>Homemade and hand crafted products</a:t>
            </a:r>
            <a:endParaRPr lang="en-US" sz="3600" dirty="0">
              <a:solidFill>
                <a:srgbClr val="003300"/>
              </a:solidFill>
              <a:latin typeface="Script MT Bold" panose="03040602040607080904" pitchFamily="66" charset="0"/>
            </a:endParaRPr>
          </a:p>
        </p:txBody>
      </p:sp>
      <p:sp>
        <p:nvSpPr>
          <p:cNvPr id="11" name="TextBox 10"/>
          <p:cNvSpPr txBox="1"/>
          <p:nvPr/>
        </p:nvSpPr>
        <p:spPr>
          <a:xfrm>
            <a:off x="1828800" y="1143000"/>
            <a:ext cx="7334918" cy="1200329"/>
          </a:xfrm>
          <a:prstGeom prst="rect">
            <a:avLst/>
          </a:prstGeom>
          <a:noFill/>
        </p:spPr>
        <p:txBody>
          <a:bodyPr wrap="square" rtlCol="0">
            <a:spAutoFit/>
          </a:bodyPr>
          <a:lstStyle/>
          <a:p>
            <a:pPr algn="ctr"/>
            <a:r>
              <a:rPr lang="en-US" dirty="0" smtClean="0">
                <a:solidFill>
                  <a:srgbClr val="003300"/>
                </a:solidFill>
                <a:latin typeface="Poor Richard" panose="02080502050505020702" pitchFamily="18" charset="0"/>
                <a:cs typeface="FrankRuehl" panose="020E0503060101010101" pitchFamily="34" charset="-79"/>
              </a:rPr>
              <a:t>All products are organic &amp; herbal with natural ingredients.  It exfoliates &amp; revitalized  the skin. These herbal cosmetics enhance your beauty, improves the texture of the skin and exfoliate it by making it glowing and smooth.  Natural ingredients are safe and can be used according to skin types without any side effects.</a:t>
            </a:r>
          </a:p>
        </p:txBody>
      </p:sp>
      <p:sp>
        <p:nvSpPr>
          <p:cNvPr id="12" name="TextBox 11"/>
          <p:cNvSpPr txBox="1"/>
          <p:nvPr/>
        </p:nvSpPr>
        <p:spPr>
          <a:xfrm>
            <a:off x="1676400" y="2297668"/>
            <a:ext cx="6960560" cy="369332"/>
          </a:xfrm>
          <a:prstGeom prst="rect">
            <a:avLst/>
          </a:prstGeom>
          <a:noFill/>
        </p:spPr>
        <p:txBody>
          <a:bodyPr wrap="none" rtlCol="0">
            <a:spAutoFit/>
          </a:bodyPr>
          <a:lstStyle/>
          <a:p>
            <a:r>
              <a:rPr lang="en-US" b="1" dirty="0" smtClean="0">
                <a:solidFill>
                  <a:srgbClr val="003300"/>
                </a:solidFill>
              </a:rPr>
              <a:t>***</a:t>
            </a:r>
            <a:r>
              <a:rPr lang="en-US" b="1" dirty="0" smtClean="0">
                <a:solidFill>
                  <a:srgbClr val="003300"/>
                </a:solidFill>
                <a:latin typeface="Poor Richard" panose="02080502050505020702" pitchFamily="18" charset="0"/>
              </a:rPr>
              <a:t>For placing order or more details contact us on </a:t>
            </a:r>
            <a:r>
              <a:rPr lang="en-US" sz="1600" b="1" dirty="0" smtClean="0">
                <a:solidFill>
                  <a:srgbClr val="003300"/>
                </a:solidFill>
              </a:rPr>
              <a:t>7972235234/9326065352***</a:t>
            </a:r>
            <a:endParaRPr lang="en-US" sz="1600" b="1" dirty="0">
              <a:solidFill>
                <a:srgbClr val="003300"/>
              </a:solidFill>
            </a:endParaRPr>
          </a:p>
        </p:txBody>
      </p:sp>
      <p:sp>
        <p:nvSpPr>
          <p:cNvPr id="13" name="TextBox 12"/>
          <p:cNvSpPr txBox="1"/>
          <p:nvPr/>
        </p:nvSpPr>
        <p:spPr>
          <a:xfrm>
            <a:off x="3962400" y="76200"/>
            <a:ext cx="2112373" cy="646331"/>
          </a:xfrm>
          <a:prstGeom prst="rect">
            <a:avLst/>
          </a:prstGeom>
          <a:noFill/>
        </p:spPr>
        <p:txBody>
          <a:bodyPr wrap="none" rtlCol="0">
            <a:spAutoFit/>
          </a:bodyPr>
          <a:lstStyle/>
          <a:p>
            <a:r>
              <a:rPr lang="en-US" sz="3600" dirty="0" smtClean="0">
                <a:solidFill>
                  <a:srgbClr val="003300"/>
                </a:solidFill>
                <a:latin typeface="Script MT Bold" panose="03040602040607080904" pitchFamily="66" charset="0"/>
              </a:rPr>
              <a:t> Naturista</a:t>
            </a:r>
            <a:endParaRPr lang="en-US" sz="3600" dirty="0">
              <a:solidFill>
                <a:srgbClr val="003300"/>
              </a:solidFill>
              <a:latin typeface="Script MT Bold" panose="03040602040607080904" pitchFamily="66" charset="0"/>
            </a:endParaRPr>
          </a:p>
        </p:txBody>
      </p:sp>
      <p:pic>
        <p:nvPicPr>
          <p:cNvPr id="1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3138" y="4076700"/>
            <a:ext cx="1820862" cy="2731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20"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27802" y="4705692"/>
            <a:ext cx="1446609" cy="217203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https://static.wixstatic.com/media/168499_46257eda6fa24bc49bd17a439aba9dd4.png"/>
          <p:cNvPicPr>
            <a:picLocks noChangeAspect="1" noChangeArrowheads="1"/>
          </p:cNvPicPr>
          <p:nvPr/>
        </p:nvPicPr>
        <p:blipFill>
          <a:blip r:embed="rId9">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6408" y="5384677"/>
            <a:ext cx="4522208" cy="1549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512" r="13187"/>
          <a:stretch/>
        </p:blipFill>
        <p:spPr bwMode="auto">
          <a:xfrm rot="20831285">
            <a:off x="2940834" y="4610551"/>
            <a:ext cx="1879867" cy="140427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rotWithShape="1">
          <a:blip r:embed="rId12">
            <a:extLst>
              <a:ext uri="{28A0092B-C50C-407E-A947-70E740481C1C}">
                <a14:useLocalDpi xmlns:a14="http://schemas.microsoft.com/office/drawing/2010/main" val="0"/>
              </a:ext>
            </a:extLst>
          </a:blip>
          <a:srcRect l="16497" r="5332"/>
          <a:stretch/>
        </p:blipFill>
        <p:spPr bwMode="auto">
          <a:xfrm>
            <a:off x="5428904" y="4267200"/>
            <a:ext cx="819496" cy="999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35" name="Picture 11" descr="https://papona.com/media/catalog/product/cache/1/thumbnail/600x/17f82f742ffe127f42dca9de82fb58b1/s/o/sop-0001_2_1.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463" t="28016" r="22032" b="21639"/>
          <a:stretch/>
        </p:blipFill>
        <p:spPr bwMode="auto">
          <a:xfrm>
            <a:off x="1755354" y="4495800"/>
            <a:ext cx="1368846" cy="1198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6" name="Picture 1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7586" b="1922"/>
          <a:stretch/>
        </p:blipFill>
        <p:spPr bwMode="auto">
          <a:xfrm>
            <a:off x="4572000" y="2866371"/>
            <a:ext cx="1233755" cy="1488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1"/>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48594"/>
          <a:stretch/>
        </p:blipFill>
        <p:spPr bwMode="auto">
          <a:xfrm rot="21118893">
            <a:off x="6158199" y="3845581"/>
            <a:ext cx="782231" cy="105803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1588" y="2667000"/>
            <a:ext cx="3605474" cy="2308324"/>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Sulphate &amp; Parabeen  free Shampoo</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Face Packs &amp; Face Scrubs</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Medicated Oils</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Soaps</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Medicated Powders</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Facial Serum</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Gift Hampers</a:t>
            </a:r>
          </a:p>
          <a:p>
            <a:pPr marL="285750" indent="-285750">
              <a:buFont typeface="Wingdings" panose="05000000000000000000" pitchFamily="2" charset="2"/>
              <a:buChar char="v"/>
            </a:pPr>
            <a:r>
              <a:rPr lang="en-US" dirty="0" smtClean="0">
                <a:solidFill>
                  <a:srgbClr val="003300"/>
                </a:solidFill>
                <a:latin typeface="Poor Richard" panose="02080502050505020702" pitchFamily="18" charset="0"/>
              </a:rPr>
              <a:t>Lotions &amp; creams</a:t>
            </a:r>
            <a:endParaRPr lang="en-US" dirty="0">
              <a:solidFill>
                <a:srgbClr val="003300"/>
              </a:solidFill>
              <a:latin typeface="Poor Richard" panose="02080502050505020702" pitchFamily="18" charset="0"/>
            </a:endParaRPr>
          </a:p>
        </p:txBody>
      </p:sp>
    </p:spTree>
    <p:extLst>
      <p:ext uri="{BB962C8B-B14F-4D97-AF65-F5344CB8AC3E}">
        <p14:creationId xmlns:p14="http://schemas.microsoft.com/office/powerpoint/2010/main" val="1241189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p:cNvGraphicFramePr>
            <a:graphicFrameLocks noChangeAspect="1"/>
          </p:cNvGraphicFramePr>
          <p:nvPr>
            <p:extLst>
              <p:ext uri="{D42A27DB-BD31-4B8C-83A1-F6EECF244321}">
                <p14:modId xmlns:p14="http://schemas.microsoft.com/office/powerpoint/2010/main" val="442490260"/>
              </p:ext>
            </p:extLst>
          </p:nvPr>
        </p:nvGraphicFramePr>
        <p:xfrm>
          <a:off x="762000" y="76200"/>
          <a:ext cx="8069262" cy="6477000"/>
        </p:xfrm>
        <a:graphic>
          <a:graphicData uri="http://schemas.openxmlformats.org/presentationml/2006/ole">
            <mc:AlternateContent xmlns:mc="http://schemas.openxmlformats.org/markup-compatibility/2006">
              <mc:Choice xmlns:v="urn:schemas-microsoft-com:vml" Requires="v">
                <p:oleObj spid="_x0000_s2070" name="Worksheet" r:id="rId4" imgW="8298268" imgH="6758856" progId="Excel.Sheet.12">
                  <p:embed/>
                </p:oleObj>
              </mc:Choice>
              <mc:Fallback>
                <p:oleObj name="Worksheet" r:id="rId4" imgW="8298268" imgH="6758856" progId="Excel.Sheet.12">
                  <p:embed/>
                  <p:pic>
                    <p:nvPicPr>
                      <p:cNvPr id="0" name=""/>
                      <p:cNvPicPr/>
                      <p:nvPr/>
                    </p:nvPicPr>
                    <p:blipFill>
                      <a:blip r:embed="rId5"/>
                      <a:stretch>
                        <a:fillRect/>
                      </a:stretch>
                    </p:blipFill>
                    <p:spPr>
                      <a:xfrm>
                        <a:off x="762000" y="76200"/>
                        <a:ext cx="8069262" cy="6477000"/>
                      </a:xfrm>
                      <a:prstGeom prst="rect">
                        <a:avLst/>
                      </a:prstGeom>
                    </p:spPr>
                  </p:pic>
                </p:oleObj>
              </mc:Fallback>
            </mc:AlternateContent>
          </a:graphicData>
        </a:graphic>
      </p:graphicFrame>
      <p:grpSp>
        <p:nvGrpSpPr>
          <p:cNvPr id="19" name="Group 18"/>
          <p:cNvGrpSpPr/>
          <p:nvPr/>
        </p:nvGrpSpPr>
        <p:grpSpPr>
          <a:xfrm>
            <a:off x="4267200" y="1676400"/>
            <a:ext cx="1752600" cy="2189169"/>
            <a:chOff x="4523069" y="2292472"/>
            <a:chExt cx="1148968" cy="1430593"/>
          </a:xfrm>
          <a:effectLst>
            <a:outerShdw blurRad="1270000" dist="50800" dir="21540000" algn="ctr" rotWithShape="0">
              <a:srgbClr val="000000">
                <a:alpha val="0"/>
              </a:srgbClr>
            </a:outerShdw>
          </a:effectLst>
        </p:grpSpPr>
        <p:pic>
          <p:nvPicPr>
            <p:cNvPr id="20" name="Picture 18" descr="https://www.beijingacu.com/wp-content/uploads/2018/02/Logo-2-DARK.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732" r="22321" b="31578"/>
            <a:stretch/>
          </p:blipFill>
          <p:spPr bwMode="auto">
            <a:xfrm>
              <a:off x="4523069" y="2292472"/>
              <a:ext cx="1148968" cy="1218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523069" y="3481711"/>
              <a:ext cx="1071482" cy="241354"/>
            </a:xfrm>
            <a:prstGeom prst="rect">
              <a:avLst/>
            </a:prstGeom>
            <a:noFill/>
          </p:spPr>
          <p:txBody>
            <a:bodyPr wrap="square" rtlCol="0">
              <a:spAutoFit/>
            </a:bodyPr>
            <a:lstStyle/>
            <a:p>
              <a:pPr algn="ctr"/>
              <a:r>
                <a:rPr lang="en-US" b="1" dirty="0" smtClean="0">
                  <a:solidFill>
                    <a:srgbClr val="003300"/>
                  </a:solidFill>
                  <a:latin typeface="Lucida Calligraphy" panose="03010101010101010101" pitchFamily="66" charset="0"/>
                </a:rPr>
                <a:t>Naturista</a:t>
              </a:r>
              <a:endParaRPr lang="en-US" b="1" dirty="0">
                <a:solidFill>
                  <a:srgbClr val="003300"/>
                </a:solidFill>
                <a:latin typeface="Lucida Calligraphy" panose="03010101010101010101" pitchFamily="66" charset="0"/>
              </a:endParaRPr>
            </a:p>
          </p:txBody>
        </p:sp>
      </p:grpSp>
      <p:sp>
        <p:nvSpPr>
          <p:cNvPr id="17" name="Rectangle 16"/>
          <p:cNvSpPr/>
          <p:nvPr/>
        </p:nvSpPr>
        <p:spPr>
          <a:xfrm>
            <a:off x="76200" y="0"/>
            <a:ext cx="533400" cy="6858000"/>
          </a:xfrm>
          <a:prstGeom prst="rect">
            <a:avLst/>
          </a:prstGeom>
          <a:solidFill>
            <a:srgbClr val="0033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a:t>
            </a:r>
          </a:p>
          <a:p>
            <a:pPr algn="ctr"/>
            <a:r>
              <a:rPr lang="en-US" sz="3200" dirty="0" smtClean="0"/>
              <a:t>A</a:t>
            </a:r>
          </a:p>
          <a:p>
            <a:pPr algn="ctr"/>
            <a:r>
              <a:rPr lang="en-US" sz="3200" dirty="0" smtClean="0"/>
              <a:t>T</a:t>
            </a:r>
          </a:p>
          <a:p>
            <a:pPr algn="ctr"/>
            <a:r>
              <a:rPr lang="en-US" sz="3200" dirty="0" smtClean="0"/>
              <a:t>E</a:t>
            </a:r>
          </a:p>
          <a:p>
            <a:pPr algn="ctr"/>
            <a:endParaRPr lang="en-US" sz="3200" dirty="0"/>
          </a:p>
          <a:p>
            <a:pPr algn="ctr"/>
            <a:r>
              <a:rPr lang="en-US" sz="3200" dirty="0" smtClean="0"/>
              <a:t>L</a:t>
            </a:r>
          </a:p>
          <a:p>
            <a:pPr algn="ctr"/>
            <a:r>
              <a:rPr lang="en-US" sz="3200" dirty="0" smtClean="0"/>
              <a:t>I</a:t>
            </a:r>
          </a:p>
          <a:p>
            <a:pPr algn="ctr"/>
            <a:r>
              <a:rPr lang="en-US" sz="3200" dirty="0" smtClean="0"/>
              <a:t>S</a:t>
            </a:r>
          </a:p>
          <a:p>
            <a:pPr algn="ctr"/>
            <a:r>
              <a:rPr lang="en-US" sz="3200" dirty="0" smtClean="0"/>
              <a:t>T</a:t>
            </a:r>
          </a:p>
        </p:txBody>
      </p:sp>
      <p:sp>
        <p:nvSpPr>
          <p:cNvPr id="26" name="TextBox 25"/>
          <p:cNvSpPr txBox="1"/>
          <p:nvPr/>
        </p:nvSpPr>
        <p:spPr>
          <a:xfrm>
            <a:off x="1485232" y="6488668"/>
            <a:ext cx="7125368" cy="369332"/>
          </a:xfrm>
          <a:prstGeom prst="rect">
            <a:avLst/>
          </a:prstGeom>
          <a:noFill/>
        </p:spPr>
        <p:txBody>
          <a:bodyPr wrap="square" rtlCol="0">
            <a:spAutoFit/>
          </a:bodyPr>
          <a:lstStyle/>
          <a:p>
            <a:r>
              <a:rPr lang="en-US" b="1" dirty="0" smtClean="0">
                <a:solidFill>
                  <a:srgbClr val="003300"/>
                </a:solidFill>
              </a:rPr>
              <a:t>***</a:t>
            </a:r>
            <a:r>
              <a:rPr lang="en-US" b="1" dirty="0" smtClean="0">
                <a:solidFill>
                  <a:srgbClr val="003300"/>
                </a:solidFill>
                <a:latin typeface="Poor Richard" panose="02080502050505020702" pitchFamily="18" charset="0"/>
              </a:rPr>
              <a:t>For placing order or more details contact us on </a:t>
            </a:r>
            <a:r>
              <a:rPr lang="en-US" sz="1600" b="1" dirty="0" smtClean="0">
                <a:solidFill>
                  <a:srgbClr val="003300"/>
                </a:solidFill>
              </a:rPr>
              <a:t>7972235234/9326065352***</a:t>
            </a:r>
            <a:endParaRPr lang="en-US" sz="1600" b="1" dirty="0">
              <a:solidFill>
                <a:srgbClr val="003300"/>
              </a:solidFill>
            </a:endParaRPr>
          </a:p>
        </p:txBody>
      </p:sp>
    </p:spTree>
    <p:extLst>
      <p:ext uri="{BB962C8B-B14F-4D97-AF65-F5344CB8AC3E}">
        <p14:creationId xmlns:p14="http://schemas.microsoft.com/office/powerpoint/2010/main" val="3289226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2" descr="Image result for aloe vera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4" descr="Image result for aloe vera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p:nvGrpSpPr>
        <p:grpSpPr>
          <a:xfrm>
            <a:off x="152400" y="208221"/>
            <a:ext cx="1973617" cy="2230179"/>
            <a:chOff x="312383" y="604994"/>
            <a:chExt cx="1973617" cy="2230179"/>
          </a:xfrm>
        </p:grpSpPr>
        <p:grpSp>
          <p:nvGrpSpPr>
            <p:cNvPr id="43" name="Group 42"/>
            <p:cNvGrpSpPr/>
            <p:nvPr/>
          </p:nvGrpSpPr>
          <p:grpSpPr>
            <a:xfrm>
              <a:off x="381000" y="604994"/>
              <a:ext cx="1905000" cy="1978106"/>
              <a:chOff x="570721" y="1288273"/>
              <a:chExt cx="2476500" cy="2089267"/>
            </a:xfrm>
          </p:grpSpPr>
          <p:pic>
            <p:nvPicPr>
              <p:cNvPr id="45" name="Picture 10" descr="Image result for orange 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556" l="5278" r="95000"/>
                        </a14:imgEffect>
                      </a14:imgLayer>
                    </a14:imgProps>
                  </a:ext>
                  <a:ext uri="{28A0092B-C50C-407E-A947-70E740481C1C}">
                    <a14:useLocalDpi xmlns:a14="http://schemas.microsoft.com/office/drawing/2010/main" val="0"/>
                  </a:ext>
                </a:extLst>
              </a:blip>
              <a:srcRect l="4502" t="9508" r="4673" b="11411"/>
              <a:stretch/>
            </p:blipFill>
            <p:spPr bwMode="auto">
              <a:xfrm>
                <a:off x="914399" y="2034136"/>
                <a:ext cx="1542921" cy="134340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570721" y="1288273"/>
                <a:ext cx="2476500" cy="747666"/>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Orange Body </a:t>
                </a:r>
                <a:r>
                  <a:rPr lang="en-US" sz="2000" dirty="0" smtClean="0">
                    <a:solidFill>
                      <a:srgbClr val="003300"/>
                    </a:solidFill>
                    <a:latin typeface="Poor Richard" panose="02080502050505020702" pitchFamily="18" charset="0"/>
                  </a:rPr>
                  <a:t>Wash</a:t>
                </a:r>
                <a:endParaRPr lang="en-US" sz="2000" dirty="0">
                  <a:solidFill>
                    <a:srgbClr val="003300"/>
                  </a:solidFill>
                  <a:latin typeface="Poor Richard" panose="02080502050505020702" pitchFamily="18" charset="0"/>
                </a:endParaRPr>
              </a:p>
            </p:txBody>
          </p:sp>
        </p:grpSp>
        <p:sp>
          <p:nvSpPr>
            <p:cNvPr id="44" name="Rectangle 43"/>
            <p:cNvSpPr/>
            <p:nvPr/>
          </p:nvSpPr>
          <p:spPr>
            <a:xfrm>
              <a:off x="312383" y="2527396"/>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grpSp>
        <p:nvGrpSpPr>
          <p:cNvPr id="47" name="Group 46"/>
          <p:cNvGrpSpPr/>
          <p:nvPr/>
        </p:nvGrpSpPr>
        <p:grpSpPr>
          <a:xfrm>
            <a:off x="287273" y="2551792"/>
            <a:ext cx="1904999" cy="2338863"/>
            <a:chOff x="2960483" y="358914"/>
            <a:chExt cx="2228495" cy="2338863"/>
          </a:xfrm>
        </p:grpSpPr>
        <p:pic>
          <p:nvPicPr>
            <p:cNvPr id="48" name="Picture 19" descr="http://www.stickpng.com/assets/images/596cdf69ed07ad6118f998e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7901" y="838200"/>
              <a:ext cx="1663393" cy="149289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218989" y="358914"/>
              <a:ext cx="1545554" cy="707886"/>
            </a:xfrm>
            <a:prstGeom prst="rect">
              <a:avLst/>
            </a:prstGeom>
            <a:noFill/>
          </p:spPr>
          <p:txBody>
            <a:bodyPr wrap="none" rtlCol="0">
              <a:spAutoFit/>
            </a:bodyPr>
            <a:lstStyle/>
            <a:p>
              <a:pPr algn="ctr"/>
              <a:r>
                <a:rPr lang="en-US" sz="2000" dirty="0" smtClean="0">
                  <a:latin typeface="Poor Richard" panose="02080502050505020702" pitchFamily="18" charset="0"/>
                </a:rPr>
                <a:t>Lavender </a:t>
              </a:r>
            </a:p>
            <a:p>
              <a:pPr algn="ctr"/>
              <a:r>
                <a:rPr lang="en-US" sz="2000" dirty="0" smtClean="0">
                  <a:latin typeface="Poor Richard" panose="02080502050505020702" pitchFamily="18" charset="0"/>
                </a:rPr>
                <a:t>Body Wash</a:t>
              </a:r>
            </a:p>
          </p:txBody>
        </p:sp>
        <p:sp>
          <p:nvSpPr>
            <p:cNvPr id="50" name="Rectangle 49"/>
            <p:cNvSpPr/>
            <p:nvPr/>
          </p:nvSpPr>
          <p:spPr>
            <a:xfrm>
              <a:off x="2960483" y="2359223"/>
              <a:ext cx="2228495" cy="338554"/>
            </a:xfrm>
            <a:prstGeom prst="rect">
              <a:avLst/>
            </a:prstGeom>
          </p:spPr>
          <p:txBody>
            <a:bodyPr wrap="none">
              <a:spAutoFit/>
            </a:bodyPr>
            <a:lstStyle/>
            <a:p>
              <a:r>
                <a:rPr lang="en-US" sz="1600" dirty="0" smtClean="0">
                  <a:solidFill>
                    <a:srgbClr val="003300"/>
                  </a:solidFill>
                  <a:latin typeface="Poor Richard" panose="02080502050505020702" pitchFamily="18" charset="0"/>
                </a:rPr>
                <a:t>Sulphate &amp; Parabeen  free</a:t>
              </a:r>
              <a:endParaRPr lang="en-US" sz="1600" dirty="0">
                <a:solidFill>
                  <a:srgbClr val="003300"/>
                </a:solidFill>
              </a:endParaRPr>
            </a:p>
          </p:txBody>
        </p:sp>
      </p:grpSp>
      <p:grpSp>
        <p:nvGrpSpPr>
          <p:cNvPr id="51" name="Group 50"/>
          <p:cNvGrpSpPr/>
          <p:nvPr/>
        </p:nvGrpSpPr>
        <p:grpSpPr>
          <a:xfrm>
            <a:off x="2209800" y="282714"/>
            <a:ext cx="2057400" cy="2856948"/>
            <a:chOff x="4038600" y="384990"/>
            <a:chExt cx="2057400" cy="2856948"/>
          </a:xfrm>
        </p:grpSpPr>
        <p:grpSp>
          <p:nvGrpSpPr>
            <p:cNvPr id="52" name="Group 51"/>
            <p:cNvGrpSpPr/>
            <p:nvPr/>
          </p:nvGrpSpPr>
          <p:grpSpPr>
            <a:xfrm>
              <a:off x="4038600" y="384990"/>
              <a:ext cx="2057400" cy="2549171"/>
              <a:chOff x="5571067" y="1032229"/>
              <a:chExt cx="2286000" cy="2549171"/>
            </a:xfrm>
          </p:grpSpPr>
          <p:pic>
            <p:nvPicPr>
              <p:cNvPr id="54" name="Picture 17" descr="Image result for aloe vera 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7" b="100000" l="1538" r="99231"/>
                        </a14:imgEffect>
                      </a14:imgLayer>
                    </a14:imgProps>
                  </a:ext>
                  <a:ext uri="{28A0092B-C50C-407E-A947-70E740481C1C}">
                    <a14:useLocalDpi xmlns:a14="http://schemas.microsoft.com/office/drawing/2010/main" val="0"/>
                  </a:ext>
                </a:extLst>
              </a:blip>
              <a:srcRect/>
              <a:stretch>
                <a:fillRect/>
              </a:stretch>
            </p:blipFill>
            <p:spPr bwMode="auto">
              <a:xfrm>
                <a:off x="5936628" y="1600200"/>
                <a:ext cx="1683372" cy="198120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5571067" y="1032229"/>
                <a:ext cx="2286000" cy="707886"/>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Aloevera </a:t>
                </a:r>
              </a:p>
              <a:p>
                <a:pPr algn="ctr"/>
                <a:r>
                  <a:rPr lang="en-US" sz="2000" dirty="0" smtClean="0">
                    <a:solidFill>
                      <a:srgbClr val="003300"/>
                    </a:solidFill>
                    <a:latin typeface="Poor Richard" panose="02080502050505020702" pitchFamily="18" charset="0"/>
                  </a:rPr>
                  <a:t>Body Wash</a:t>
                </a:r>
                <a:endParaRPr lang="en-US" sz="2000" dirty="0">
                  <a:solidFill>
                    <a:srgbClr val="003300"/>
                  </a:solidFill>
                  <a:latin typeface="Poor Richard" panose="02080502050505020702" pitchFamily="18" charset="0"/>
                </a:endParaRPr>
              </a:p>
            </p:txBody>
          </p:sp>
        </p:grpSp>
        <p:sp>
          <p:nvSpPr>
            <p:cNvPr id="53" name="Rectangle 52"/>
            <p:cNvSpPr/>
            <p:nvPr/>
          </p:nvSpPr>
          <p:spPr>
            <a:xfrm>
              <a:off x="4122383" y="2934161"/>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sp>
        <p:nvSpPr>
          <p:cNvPr id="2" name="AutoShape 2" descr="Image result for lemon grass 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5" descr="Image result for lemon png imag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lemon png imag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Image result for lemon png image"/>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lemon png image"/>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lemon png image"/>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Image result for lemon png image"/>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9" descr="Image result for lemon grass 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4259221" y="453841"/>
            <a:ext cx="2037170" cy="2077779"/>
            <a:chOff x="5422847" y="507575"/>
            <a:chExt cx="2037170" cy="2077779"/>
          </a:xfrm>
        </p:grpSpPr>
        <p:grpSp>
          <p:nvGrpSpPr>
            <p:cNvPr id="18" name="Group 17"/>
            <p:cNvGrpSpPr/>
            <p:nvPr/>
          </p:nvGrpSpPr>
          <p:grpSpPr>
            <a:xfrm>
              <a:off x="5486400" y="507575"/>
              <a:ext cx="1973617" cy="2077779"/>
              <a:chOff x="312383" y="604994"/>
              <a:chExt cx="1973617" cy="2077779"/>
            </a:xfrm>
          </p:grpSpPr>
          <p:sp>
            <p:nvSpPr>
              <p:cNvPr id="24" name="TextBox 23"/>
              <p:cNvSpPr txBox="1"/>
              <p:nvPr/>
            </p:nvSpPr>
            <p:spPr>
              <a:xfrm>
                <a:off x="381000" y="604994"/>
                <a:ext cx="1905000" cy="707886"/>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Lemon Body </a:t>
                </a:r>
                <a:r>
                  <a:rPr lang="en-US" sz="2000" dirty="0" smtClean="0">
                    <a:solidFill>
                      <a:srgbClr val="003300"/>
                    </a:solidFill>
                    <a:latin typeface="Poor Richard" panose="02080502050505020702" pitchFamily="18" charset="0"/>
                  </a:rPr>
                  <a:t>Wash</a:t>
                </a:r>
                <a:endParaRPr lang="en-US" sz="2000" dirty="0">
                  <a:solidFill>
                    <a:srgbClr val="003300"/>
                  </a:solidFill>
                  <a:latin typeface="Poor Richard" panose="02080502050505020702" pitchFamily="18" charset="0"/>
                </a:endParaRPr>
              </a:p>
            </p:txBody>
          </p:sp>
          <p:sp>
            <p:nvSpPr>
              <p:cNvPr id="22" name="Rectangle 21"/>
              <p:cNvSpPr/>
              <p:nvPr/>
            </p:nvSpPr>
            <p:spPr>
              <a:xfrm>
                <a:off x="312383" y="2374996"/>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pic>
          <p:nvPicPr>
            <p:cNvPr id="3096" name="Picture 24" descr="Image result for lemon png image"/>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9524" r="4396"/>
            <a:stretch/>
          </p:blipFill>
          <p:spPr bwMode="auto">
            <a:xfrm>
              <a:off x="5422847" y="1127161"/>
              <a:ext cx="1892353" cy="1006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514600" y="3217865"/>
            <a:ext cx="2057400" cy="2344735"/>
            <a:chOff x="2987040" y="2992242"/>
            <a:chExt cx="2057400" cy="2344735"/>
          </a:xfrm>
        </p:grpSpPr>
        <p:pic>
          <p:nvPicPr>
            <p:cNvPr id="3098" name="Picture 26" descr="Image result for lemon grass png image"/>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6364" r="90000"/>
                      </a14:imgEffect>
                    </a14:imgLayer>
                  </a14:imgProps>
                </a:ext>
                <a:ext uri="{28A0092B-C50C-407E-A947-70E740481C1C}">
                  <a14:useLocalDpi xmlns:a14="http://schemas.microsoft.com/office/drawing/2010/main" val="0"/>
                </a:ext>
              </a:extLst>
            </a:blip>
            <a:srcRect/>
            <a:stretch>
              <a:fillRect/>
            </a:stretch>
          </p:blipFill>
          <p:spPr bwMode="auto">
            <a:xfrm>
              <a:off x="3286913" y="3733800"/>
              <a:ext cx="1589887" cy="125167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2987040" y="2992242"/>
              <a:ext cx="2057400" cy="2344735"/>
              <a:chOff x="3962400" y="178476"/>
              <a:chExt cx="2057400" cy="2344735"/>
            </a:xfrm>
          </p:grpSpPr>
          <p:sp>
            <p:nvSpPr>
              <p:cNvPr id="58" name="TextBox 57"/>
              <p:cNvSpPr txBox="1"/>
              <p:nvPr/>
            </p:nvSpPr>
            <p:spPr>
              <a:xfrm>
                <a:off x="3962400" y="178476"/>
                <a:ext cx="2057400" cy="707886"/>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Lemongrass </a:t>
                </a:r>
                <a:endParaRPr lang="en-US" sz="2000" dirty="0" smtClean="0">
                  <a:solidFill>
                    <a:srgbClr val="003300"/>
                  </a:solidFill>
                  <a:latin typeface="Poor Richard" panose="02080502050505020702" pitchFamily="18" charset="0"/>
                </a:endParaRPr>
              </a:p>
              <a:p>
                <a:pPr algn="ctr"/>
                <a:r>
                  <a:rPr lang="en-US" sz="2000" dirty="0" smtClean="0">
                    <a:solidFill>
                      <a:srgbClr val="003300"/>
                    </a:solidFill>
                    <a:latin typeface="Poor Richard" panose="02080502050505020702" pitchFamily="18" charset="0"/>
                  </a:rPr>
                  <a:t>Body Wash</a:t>
                </a:r>
                <a:endParaRPr lang="en-US" sz="2000" dirty="0">
                  <a:solidFill>
                    <a:srgbClr val="003300"/>
                  </a:solidFill>
                  <a:latin typeface="Poor Richard" panose="02080502050505020702" pitchFamily="18" charset="0"/>
                </a:endParaRPr>
              </a:p>
            </p:txBody>
          </p:sp>
          <p:sp>
            <p:nvSpPr>
              <p:cNvPr id="56" name="Rectangle 55"/>
              <p:cNvSpPr/>
              <p:nvPr/>
            </p:nvSpPr>
            <p:spPr>
              <a:xfrm>
                <a:off x="4046183" y="2215434"/>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grpSp>
      <p:grpSp>
        <p:nvGrpSpPr>
          <p:cNvPr id="13" name="Group 12"/>
          <p:cNvGrpSpPr/>
          <p:nvPr/>
        </p:nvGrpSpPr>
        <p:grpSpPr>
          <a:xfrm>
            <a:off x="6629400" y="485984"/>
            <a:ext cx="2030342" cy="2128758"/>
            <a:chOff x="5402619" y="3055819"/>
            <a:chExt cx="2030342" cy="2128758"/>
          </a:xfrm>
        </p:grpSpPr>
        <p:grpSp>
          <p:nvGrpSpPr>
            <p:cNvPr id="61" name="Group 60"/>
            <p:cNvGrpSpPr/>
            <p:nvPr/>
          </p:nvGrpSpPr>
          <p:grpSpPr>
            <a:xfrm>
              <a:off x="5402619" y="3055819"/>
              <a:ext cx="2030342" cy="2128758"/>
              <a:chOff x="3962400" y="178476"/>
              <a:chExt cx="2058564" cy="2128758"/>
            </a:xfrm>
          </p:grpSpPr>
          <p:sp>
            <p:nvSpPr>
              <p:cNvPr id="62" name="TextBox 61"/>
              <p:cNvSpPr txBox="1"/>
              <p:nvPr/>
            </p:nvSpPr>
            <p:spPr>
              <a:xfrm>
                <a:off x="3962400" y="178476"/>
                <a:ext cx="2057400" cy="707886"/>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Neem &amp; Tulsi</a:t>
                </a:r>
                <a:endParaRPr lang="en-US" sz="2000" dirty="0" smtClean="0">
                  <a:solidFill>
                    <a:srgbClr val="003300"/>
                  </a:solidFill>
                  <a:latin typeface="Poor Richard" panose="02080502050505020702" pitchFamily="18" charset="0"/>
                </a:endParaRPr>
              </a:p>
              <a:p>
                <a:pPr algn="ctr"/>
                <a:r>
                  <a:rPr lang="en-US" sz="2000" dirty="0" smtClean="0">
                    <a:solidFill>
                      <a:srgbClr val="003300"/>
                    </a:solidFill>
                    <a:latin typeface="Poor Richard" panose="02080502050505020702" pitchFamily="18" charset="0"/>
                  </a:rPr>
                  <a:t>Face </a:t>
                </a:r>
                <a:r>
                  <a:rPr lang="en-US" sz="2000" dirty="0" smtClean="0">
                    <a:solidFill>
                      <a:srgbClr val="003300"/>
                    </a:solidFill>
                    <a:latin typeface="Poor Richard" panose="02080502050505020702" pitchFamily="18" charset="0"/>
                  </a:rPr>
                  <a:t>Wash</a:t>
                </a:r>
                <a:endParaRPr lang="en-US" sz="2000" dirty="0">
                  <a:solidFill>
                    <a:srgbClr val="003300"/>
                  </a:solidFill>
                  <a:latin typeface="Poor Richard" panose="02080502050505020702" pitchFamily="18" charset="0"/>
                </a:endParaRPr>
              </a:p>
            </p:txBody>
          </p:sp>
          <p:sp>
            <p:nvSpPr>
              <p:cNvPr id="63" name="Rectangle 62"/>
              <p:cNvSpPr/>
              <p:nvPr/>
            </p:nvSpPr>
            <p:spPr>
              <a:xfrm>
                <a:off x="4047347" y="1999457"/>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pic>
          <p:nvPicPr>
            <p:cNvPr id="3100" name="Picture 28" descr="Image result for neem and tulsi png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0200" y="3530201"/>
              <a:ext cx="2021610" cy="15625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572000" y="2895600"/>
            <a:ext cx="2064230" cy="1703418"/>
            <a:chOff x="5334000" y="3559314"/>
            <a:chExt cx="2064230" cy="1703418"/>
          </a:xfrm>
        </p:grpSpPr>
        <p:grpSp>
          <p:nvGrpSpPr>
            <p:cNvPr id="65" name="Group 64"/>
            <p:cNvGrpSpPr/>
            <p:nvPr/>
          </p:nvGrpSpPr>
          <p:grpSpPr>
            <a:xfrm>
              <a:off x="5334000" y="3559314"/>
              <a:ext cx="2064230" cy="1703418"/>
              <a:chOff x="3928041" y="344522"/>
              <a:chExt cx="2092923" cy="1703418"/>
            </a:xfrm>
          </p:grpSpPr>
          <p:sp>
            <p:nvSpPr>
              <p:cNvPr id="67" name="TextBox 66"/>
              <p:cNvSpPr txBox="1"/>
              <p:nvPr/>
            </p:nvSpPr>
            <p:spPr>
              <a:xfrm>
                <a:off x="3928041" y="344522"/>
                <a:ext cx="2057400" cy="707886"/>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Turmeric</a:t>
                </a:r>
                <a:endParaRPr lang="en-US" sz="2000" dirty="0" smtClean="0">
                  <a:solidFill>
                    <a:srgbClr val="003300"/>
                  </a:solidFill>
                  <a:latin typeface="Poor Richard" panose="02080502050505020702" pitchFamily="18" charset="0"/>
                </a:endParaRPr>
              </a:p>
              <a:p>
                <a:pPr algn="ctr"/>
                <a:r>
                  <a:rPr lang="en-US" sz="2000" dirty="0" smtClean="0">
                    <a:solidFill>
                      <a:srgbClr val="003300"/>
                    </a:solidFill>
                    <a:latin typeface="Poor Richard" panose="02080502050505020702" pitchFamily="18" charset="0"/>
                  </a:rPr>
                  <a:t>Face </a:t>
                </a:r>
                <a:r>
                  <a:rPr lang="en-US" sz="2000" dirty="0" smtClean="0">
                    <a:solidFill>
                      <a:srgbClr val="003300"/>
                    </a:solidFill>
                    <a:latin typeface="Poor Richard" panose="02080502050505020702" pitchFamily="18" charset="0"/>
                  </a:rPr>
                  <a:t>Wash</a:t>
                </a:r>
                <a:endParaRPr lang="en-US" sz="2000" dirty="0">
                  <a:solidFill>
                    <a:srgbClr val="003300"/>
                  </a:solidFill>
                  <a:latin typeface="Poor Richard" panose="02080502050505020702" pitchFamily="18" charset="0"/>
                </a:endParaRPr>
              </a:p>
            </p:txBody>
          </p:sp>
          <p:sp>
            <p:nvSpPr>
              <p:cNvPr id="68" name="Rectangle 67"/>
              <p:cNvSpPr/>
              <p:nvPr/>
            </p:nvSpPr>
            <p:spPr>
              <a:xfrm>
                <a:off x="4047347" y="1740163"/>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pic>
          <p:nvPicPr>
            <p:cNvPr id="3102" name="Picture 30" descr="Image result for turmeric png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03765" y="4102306"/>
              <a:ext cx="1720122" cy="9670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632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572000" y="178476"/>
            <a:ext cx="2133600" cy="3063462"/>
            <a:chOff x="3962400" y="178476"/>
            <a:chExt cx="2133600" cy="3063462"/>
          </a:xfrm>
        </p:grpSpPr>
        <p:grpSp>
          <p:nvGrpSpPr>
            <p:cNvPr id="11" name="Group 10"/>
            <p:cNvGrpSpPr/>
            <p:nvPr/>
          </p:nvGrpSpPr>
          <p:grpSpPr>
            <a:xfrm>
              <a:off x="3962400" y="178476"/>
              <a:ext cx="2057400" cy="2755685"/>
              <a:chOff x="5486400" y="825715"/>
              <a:chExt cx="2286000" cy="2755685"/>
            </a:xfrm>
          </p:grpSpPr>
          <p:pic>
            <p:nvPicPr>
              <p:cNvPr id="8" name="Picture 17" descr="Image result for aloe vera 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27" b="100000" l="1538" r="99231"/>
                        </a14:imgEffect>
                      </a14:imgLayer>
                    </a14:imgProps>
                  </a:ext>
                  <a:ext uri="{28A0092B-C50C-407E-A947-70E740481C1C}">
                    <a14:useLocalDpi xmlns:a14="http://schemas.microsoft.com/office/drawing/2010/main" val="0"/>
                  </a:ext>
                </a:extLst>
              </a:blip>
              <a:srcRect/>
              <a:stretch>
                <a:fillRect/>
              </a:stretch>
            </p:blipFill>
            <p:spPr bwMode="auto">
              <a:xfrm>
                <a:off x="5936628" y="1600200"/>
                <a:ext cx="1683372" cy="198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86400" y="825715"/>
                <a:ext cx="2286000" cy="1015663"/>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Aloevera </a:t>
                </a:r>
              </a:p>
              <a:p>
                <a:pPr algn="ctr"/>
                <a:r>
                  <a:rPr lang="en-US" sz="2000" dirty="0" smtClean="0">
                    <a:solidFill>
                      <a:srgbClr val="003300"/>
                    </a:solidFill>
                    <a:latin typeface="Poor Richard" panose="02080502050505020702" pitchFamily="18" charset="0"/>
                  </a:rPr>
                  <a:t>Shampoo</a:t>
                </a:r>
              </a:p>
              <a:p>
                <a:pPr algn="ctr"/>
                <a:r>
                  <a:rPr lang="en-US" sz="2000" dirty="0" smtClean="0">
                    <a:solidFill>
                      <a:srgbClr val="003300"/>
                    </a:solidFill>
                    <a:latin typeface="Poor Richard" panose="02080502050505020702" pitchFamily="18" charset="0"/>
                  </a:rPr>
                  <a:t>*Normal &amp; dry hair</a:t>
                </a:r>
                <a:endParaRPr lang="en-US" sz="2000" dirty="0">
                  <a:solidFill>
                    <a:srgbClr val="003300"/>
                  </a:solidFill>
                  <a:latin typeface="Poor Richard" panose="02080502050505020702" pitchFamily="18" charset="0"/>
                </a:endParaRPr>
              </a:p>
            </p:txBody>
          </p:sp>
        </p:grpSp>
        <p:sp>
          <p:nvSpPr>
            <p:cNvPr id="15" name="Rectangle 14"/>
            <p:cNvSpPr/>
            <p:nvPr/>
          </p:nvSpPr>
          <p:spPr>
            <a:xfrm>
              <a:off x="4122383" y="2934161"/>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grpSp>
        <p:nvGrpSpPr>
          <p:cNvPr id="19" name="Group 18"/>
          <p:cNvGrpSpPr/>
          <p:nvPr/>
        </p:nvGrpSpPr>
        <p:grpSpPr>
          <a:xfrm>
            <a:off x="2215779" y="159603"/>
            <a:ext cx="1975221" cy="3355778"/>
            <a:chOff x="2215779" y="159603"/>
            <a:chExt cx="1975221" cy="3355778"/>
          </a:xfrm>
        </p:grpSpPr>
        <p:grpSp>
          <p:nvGrpSpPr>
            <p:cNvPr id="4" name="Group 3"/>
            <p:cNvGrpSpPr/>
            <p:nvPr/>
          </p:nvGrpSpPr>
          <p:grpSpPr>
            <a:xfrm>
              <a:off x="2514600" y="159603"/>
              <a:ext cx="1140737" cy="3048001"/>
              <a:chOff x="7927063" y="765839"/>
              <a:chExt cx="1140737" cy="3048001"/>
            </a:xfrm>
          </p:grpSpPr>
          <p:pic>
            <p:nvPicPr>
              <p:cNvPr id="5" name="Picture 6" descr="https://glowpink.com/blog/wp-content/uploads/2018/10/Amazing-Home-Treatments-with-Beer-to-Control-Baldness-at-Home-1.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100000" l="11478" r="34261"/>
                        </a14:imgEffect>
                      </a14:imgLayer>
                    </a14:imgProps>
                  </a:ext>
                  <a:ext uri="{28A0092B-C50C-407E-A947-70E740481C1C}">
                    <a14:useLocalDpi xmlns:a14="http://schemas.microsoft.com/office/drawing/2010/main" val="0"/>
                  </a:ext>
                </a:extLst>
              </a:blip>
              <a:srcRect l="14351" r="64821"/>
              <a:stretch/>
            </p:blipFill>
            <p:spPr bwMode="auto">
              <a:xfrm>
                <a:off x="7927063" y="765839"/>
                <a:ext cx="1140737"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018257" y="1810435"/>
                <a:ext cx="973343" cy="323165"/>
              </a:xfrm>
              <a:prstGeom prst="rect">
                <a:avLst/>
              </a:prstGeom>
              <a:noFill/>
            </p:spPr>
            <p:txBody>
              <a:bodyPr wrap="none" rtlCol="0">
                <a:spAutoFit/>
              </a:bodyPr>
              <a:lstStyle/>
              <a:p>
                <a:r>
                  <a:rPr lang="en-US" sz="1500" dirty="0" smtClean="0">
                    <a:solidFill>
                      <a:srgbClr val="003300"/>
                    </a:solidFill>
                    <a:latin typeface="Britannic Bold" panose="020B0903060703020204" pitchFamily="34" charset="0"/>
                    <a:cs typeface="Aharoni" panose="02010803020104030203" pitchFamily="2" charset="-79"/>
                  </a:rPr>
                  <a:t>Shampoo</a:t>
                </a:r>
                <a:endParaRPr lang="en-US" sz="1500" dirty="0">
                  <a:solidFill>
                    <a:srgbClr val="003300"/>
                  </a:solidFill>
                  <a:latin typeface="Britannic Bold" panose="020B0903060703020204" pitchFamily="34" charset="0"/>
                  <a:cs typeface="Aharoni" panose="02010803020104030203" pitchFamily="2" charset="-79"/>
                </a:endParaRPr>
              </a:p>
            </p:txBody>
          </p:sp>
        </p:grpSp>
        <p:sp>
          <p:nvSpPr>
            <p:cNvPr id="16" name="Rectangle 15"/>
            <p:cNvSpPr/>
            <p:nvPr/>
          </p:nvSpPr>
          <p:spPr>
            <a:xfrm>
              <a:off x="2215779" y="3207604"/>
              <a:ext cx="1975221"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grpSp>
        <p:nvGrpSpPr>
          <p:cNvPr id="20" name="Group 19"/>
          <p:cNvGrpSpPr/>
          <p:nvPr/>
        </p:nvGrpSpPr>
        <p:grpSpPr>
          <a:xfrm>
            <a:off x="312383" y="178476"/>
            <a:ext cx="1973617" cy="2504297"/>
            <a:chOff x="312383" y="178476"/>
            <a:chExt cx="1973617" cy="2504297"/>
          </a:xfrm>
        </p:grpSpPr>
        <p:grpSp>
          <p:nvGrpSpPr>
            <p:cNvPr id="14" name="Group 13"/>
            <p:cNvGrpSpPr/>
            <p:nvPr/>
          </p:nvGrpSpPr>
          <p:grpSpPr>
            <a:xfrm>
              <a:off x="344615" y="178476"/>
              <a:ext cx="1905000" cy="2210214"/>
              <a:chOff x="523421" y="837786"/>
              <a:chExt cx="2476500" cy="2334418"/>
            </a:xfrm>
          </p:grpSpPr>
          <p:pic>
            <p:nvPicPr>
              <p:cNvPr id="12" name="Picture 10" descr="Image result for orange 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556" l="5278" r="95000"/>
                        </a14:imgEffect>
                      </a14:imgLayer>
                    </a14:imgProps>
                  </a:ext>
                  <a:ext uri="{28A0092B-C50C-407E-A947-70E740481C1C}">
                    <a14:useLocalDpi xmlns:a14="http://schemas.microsoft.com/office/drawing/2010/main" val="0"/>
                  </a:ext>
                </a:extLst>
              </a:blip>
              <a:srcRect l="4502" t="9508" r="4673" b="11411"/>
              <a:stretch/>
            </p:blipFill>
            <p:spPr bwMode="auto">
              <a:xfrm>
                <a:off x="914400" y="1828800"/>
                <a:ext cx="1542920" cy="13434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23421" y="837786"/>
                <a:ext cx="2476500" cy="1072739"/>
              </a:xfrm>
              <a:prstGeom prst="rect">
                <a:avLst/>
              </a:prstGeom>
              <a:noFill/>
            </p:spPr>
            <p:txBody>
              <a:bodyPr wrap="square" rtlCol="0">
                <a:spAutoFit/>
              </a:bodyPr>
              <a:lstStyle/>
              <a:p>
                <a:pPr algn="ctr"/>
                <a:r>
                  <a:rPr lang="en-US" sz="2000" dirty="0" smtClean="0">
                    <a:solidFill>
                      <a:srgbClr val="003300"/>
                    </a:solidFill>
                    <a:latin typeface="Poor Richard" panose="02080502050505020702" pitchFamily="18" charset="0"/>
                  </a:rPr>
                  <a:t>Orange fruit </a:t>
                </a:r>
              </a:p>
              <a:p>
                <a:pPr algn="ctr"/>
                <a:r>
                  <a:rPr lang="en-US" sz="2000" dirty="0" smtClean="0">
                    <a:solidFill>
                      <a:srgbClr val="003300"/>
                    </a:solidFill>
                    <a:latin typeface="Poor Richard" panose="02080502050505020702" pitchFamily="18" charset="0"/>
                  </a:rPr>
                  <a:t>Shampoo</a:t>
                </a:r>
              </a:p>
              <a:p>
                <a:pPr algn="ctr"/>
                <a:r>
                  <a:rPr lang="en-US" sz="2000" dirty="0" smtClean="0">
                    <a:solidFill>
                      <a:srgbClr val="003300"/>
                    </a:solidFill>
                    <a:latin typeface="Poor Richard" panose="02080502050505020702" pitchFamily="18" charset="0"/>
                  </a:rPr>
                  <a:t>*Oily hair</a:t>
                </a:r>
                <a:endParaRPr lang="en-US" sz="2000" dirty="0">
                  <a:solidFill>
                    <a:srgbClr val="003300"/>
                  </a:solidFill>
                  <a:latin typeface="Poor Richard" panose="02080502050505020702" pitchFamily="18" charset="0"/>
                </a:endParaRPr>
              </a:p>
            </p:txBody>
          </p:sp>
        </p:grpSp>
        <p:sp>
          <p:nvSpPr>
            <p:cNvPr id="17" name="Rectangle 16"/>
            <p:cNvSpPr/>
            <p:nvPr/>
          </p:nvSpPr>
          <p:spPr>
            <a:xfrm>
              <a:off x="312383" y="2374996"/>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grpSp>
        <p:nvGrpSpPr>
          <p:cNvPr id="21" name="Group 20"/>
          <p:cNvGrpSpPr/>
          <p:nvPr/>
        </p:nvGrpSpPr>
        <p:grpSpPr>
          <a:xfrm>
            <a:off x="6858000" y="460564"/>
            <a:ext cx="1913476" cy="2133600"/>
            <a:chOff x="648759" y="1600200"/>
            <a:chExt cx="1913476" cy="2133600"/>
          </a:xfrm>
        </p:grpSpPr>
        <p:grpSp>
          <p:nvGrpSpPr>
            <p:cNvPr id="22" name="Group 21"/>
            <p:cNvGrpSpPr/>
            <p:nvPr/>
          </p:nvGrpSpPr>
          <p:grpSpPr>
            <a:xfrm>
              <a:off x="648759" y="1600200"/>
              <a:ext cx="1913476" cy="1885547"/>
              <a:chOff x="448724" y="228600"/>
              <a:chExt cx="1913476" cy="1885547"/>
            </a:xfrm>
          </p:grpSpPr>
          <p:pic>
            <p:nvPicPr>
              <p:cNvPr id="24" name="Picture 21" descr="Image result for neem and tulsi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8724" y="914400"/>
                <a:ext cx="1913476" cy="1199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5" name="TextBox 24"/>
              <p:cNvSpPr txBox="1"/>
              <p:nvPr/>
            </p:nvSpPr>
            <p:spPr>
              <a:xfrm>
                <a:off x="648759" y="228600"/>
                <a:ext cx="1600117" cy="707886"/>
              </a:xfrm>
              <a:prstGeom prst="rect">
                <a:avLst/>
              </a:prstGeom>
              <a:noFill/>
            </p:spPr>
            <p:txBody>
              <a:bodyPr wrap="none" rtlCol="0">
                <a:spAutoFit/>
              </a:bodyPr>
              <a:lstStyle/>
              <a:p>
                <a:pPr algn="ctr"/>
                <a:r>
                  <a:rPr lang="en-US" sz="2000" dirty="0" smtClean="0">
                    <a:solidFill>
                      <a:srgbClr val="003300"/>
                    </a:solidFill>
                    <a:latin typeface="Poor Richard" panose="02080502050505020702" pitchFamily="18" charset="0"/>
                  </a:rPr>
                  <a:t>Anti Dandruff </a:t>
                </a:r>
              </a:p>
              <a:p>
                <a:pPr algn="ctr"/>
                <a:r>
                  <a:rPr lang="en-US" sz="2000" dirty="0" smtClean="0">
                    <a:solidFill>
                      <a:srgbClr val="003300"/>
                    </a:solidFill>
                    <a:latin typeface="Poor Richard" panose="02080502050505020702" pitchFamily="18" charset="0"/>
                  </a:rPr>
                  <a:t>Shampoo</a:t>
                </a:r>
              </a:p>
            </p:txBody>
          </p:sp>
        </p:grpSp>
        <p:sp>
          <p:nvSpPr>
            <p:cNvPr id="23" name="Rectangle 22"/>
            <p:cNvSpPr/>
            <p:nvPr/>
          </p:nvSpPr>
          <p:spPr>
            <a:xfrm>
              <a:off x="800669" y="3456801"/>
              <a:ext cx="1713931" cy="276999"/>
            </a:xfrm>
            <a:prstGeom prst="rect">
              <a:avLst/>
            </a:prstGeom>
          </p:spPr>
          <p:txBody>
            <a:bodyPr wrap="none">
              <a:spAutoFit/>
            </a:bodyPr>
            <a:lstStyle/>
            <a:p>
              <a:r>
                <a:rPr lang="en-US" sz="1200" dirty="0" smtClean="0">
                  <a:solidFill>
                    <a:srgbClr val="003300"/>
                  </a:solidFill>
                  <a:latin typeface="Poor Richard" panose="02080502050505020702" pitchFamily="18" charset="0"/>
                </a:rPr>
                <a:t>Sulphate &amp; Parabeen  free</a:t>
              </a:r>
              <a:endParaRPr lang="en-US" sz="1200" dirty="0">
                <a:solidFill>
                  <a:srgbClr val="003300"/>
                </a:solidFill>
              </a:endParaRPr>
            </a:p>
          </p:txBody>
        </p:sp>
      </p:grpSp>
      <p:grpSp>
        <p:nvGrpSpPr>
          <p:cNvPr id="26" name="Group 25"/>
          <p:cNvGrpSpPr/>
          <p:nvPr/>
        </p:nvGrpSpPr>
        <p:grpSpPr>
          <a:xfrm>
            <a:off x="358195" y="3241938"/>
            <a:ext cx="1904999" cy="2338863"/>
            <a:chOff x="2960483" y="358914"/>
            <a:chExt cx="2228495" cy="2338863"/>
          </a:xfrm>
        </p:grpSpPr>
        <p:pic>
          <p:nvPicPr>
            <p:cNvPr id="27" name="Picture 19" descr="http://www.stickpng.com/assets/images/596cdf69ed07ad6118f998e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7901" y="838200"/>
              <a:ext cx="1663393" cy="14928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418531" y="358914"/>
              <a:ext cx="1146468" cy="707886"/>
            </a:xfrm>
            <a:prstGeom prst="rect">
              <a:avLst/>
            </a:prstGeom>
            <a:noFill/>
          </p:spPr>
          <p:txBody>
            <a:bodyPr wrap="none" rtlCol="0">
              <a:spAutoFit/>
            </a:bodyPr>
            <a:lstStyle/>
            <a:p>
              <a:pPr algn="ctr"/>
              <a:r>
                <a:rPr lang="en-US" sz="2000" dirty="0" smtClean="0">
                  <a:latin typeface="Poor Richard" panose="02080502050505020702" pitchFamily="18" charset="0"/>
                </a:rPr>
                <a:t>Lavender </a:t>
              </a:r>
            </a:p>
            <a:p>
              <a:pPr algn="ctr"/>
              <a:r>
                <a:rPr lang="en-US" sz="2000" dirty="0" smtClean="0">
                  <a:latin typeface="Poor Richard" panose="02080502050505020702" pitchFamily="18" charset="0"/>
                </a:rPr>
                <a:t>Shampoo</a:t>
              </a:r>
            </a:p>
          </p:txBody>
        </p:sp>
        <p:sp>
          <p:nvSpPr>
            <p:cNvPr id="29" name="Rectangle 28"/>
            <p:cNvSpPr/>
            <p:nvPr/>
          </p:nvSpPr>
          <p:spPr>
            <a:xfrm>
              <a:off x="2960483" y="2359223"/>
              <a:ext cx="2228495" cy="338554"/>
            </a:xfrm>
            <a:prstGeom prst="rect">
              <a:avLst/>
            </a:prstGeom>
          </p:spPr>
          <p:txBody>
            <a:bodyPr wrap="none">
              <a:spAutoFit/>
            </a:bodyPr>
            <a:lstStyle/>
            <a:p>
              <a:r>
                <a:rPr lang="en-US" sz="1600" dirty="0" smtClean="0">
                  <a:solidFill>
                    <a:srgbClr val="003300"/>
                  </a:solidFill>
                  <a:latin typeface="Poor Richard" panose="02080502050505020702" pitchFamily="18" charset="0"/>
                </a:rPr>
                <a:t>Sulphate &amp; Parabeen  free</a:t>
              </a:r>
              <a:endParaRPr lang="en-US" sz="1600" dirty="0">
                <a:solidFill>
                  <a:srgbClr val="003300"/>
                </a:solidFill>
              </a:endParaRPr>
            </a:p>
          </p:txBody>
        </p:sp>
      </p:grpSp>
      <p:grpSp>
        <p:nvGrpSpPr>
          <p:cNvPr id="33" name="Group 32"/>
          <p:cNvGrpSpPr/>
          <p:nvPr/>
        </p:nvGrpSpPr>
        <p:grpSpPr>
          <a:xfrm>
            <a:off x="6705600" y="2834373"/>
            <a:ext cx="2249794" cy="2197804"/>
            <a:chOff x="6705600" y="2834373"/>
            <a:chExt cx="2249794" cy="2197804"/>
          </a:xfrm>
        </p:grpSpPr>
        <p:pic>
          <p:nvPicPr>
            <p:cNvPr id="30" name="Picture 8" descr="https://media.buzzle.com/media/images-en/photos/health/hair-care/1200-607278-how-to-make-shikakai-powd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 r="2694"/>
            <a:stretch/>
          </p:blipFill>
          <p:spPr bwMode="auto">
            <a:xfrm>
              <a:off x="6705600" y="3568824"/>
              <a:ext cx="2249794" cy="1155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1" name="TextBox 30"/>
            <p:cNvSpPr txBox="1"/>
            <p:nvPr/>
          </p:nvSpPr>
          <p:spPr>
            <a:xfrm>
              <a:off x="7287624" y="2834373"/>
              <a:ext cx="1091966" cy="707886"/>
            </a:xfrm>
            <a:prstGeom prst="rect">
              <a:avLst/>
            </a:prstGeom>
            <a:noFill/>
          </p:spPr>
          <p:txBody>
            <a:bodyPr wrap="none" rtlCol="0">
              <a:spAutoFit/>
            </a:bodyPr>
            <a:lstStyle/>
            <a:p>
              <a:pPr algn="ctr"/>
              <a:r>
                <a:rPr lang="en-US" sz="2000" dirty="0" err="1" smtClean="0">
                  <a:latin typeface="Poor Richard" panose="02080502050505020702" pitchFamily="18" charset="0"/>
                </a:rPr>
                <a:t>Shikakai</a:t>
              </a:r>
              <a:r>
                <a:rPr lang="en-US" sz="2000" dirty="0" smtClean="0">
                  <a:latin typeface="Poor Richard" panose="02080502050505020702" pitchFamily="18" charset="0"/>
                </a:rPr>
                <a:t> </a:t>
              </a:r>
            </a:p>
            <a:p>
              <a:pPr algn="ctr"/>
              <a:r>
                <a:rPr lang="en-US" sz="2000" dirty="0" smtClean="0">
                  <a:latin typeface="Poor Richard" panose="02080502050505020702" pitchFamily="18" charset="0"/>
                </a:rPr>
                <a:t>Shampoo</a:t>
              </a:r>
            </a:p>
          </p:txBody>
        </p:sp>
        <p:sp>
          <p:nvSpPr>
            <p:cNvPr id="32" name="Rectangle 31"/>
            <p:cNvSpPr/>
            <p:nvPr/>
          </p:nvSpPr>
          <p:spPr>
            <a:xfrm>
              <a:off x="6941783" y="4724400"/>
              <a:ext cx="1973617"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grpSp>
        <p:nvGrpSpPr>
          <p:cNvPr id="34" name="Group 33"/>
          <p:cNvGrpSpPr/>
          <p:nvPr/>
        </p:nvGrpSpPr>
        <p:grpSpPr>
          <a:xfrm>
            <a:off x="4569914" y="3352800"/>
            <a:ext cx="1983286" cy="3203377"/>
            <a:chOff x="2664914" y="76200"/>
            <a:chExt cx="1983286" cy="3203377"/>
          </a:xfrm>
        </p:grpSpPr>
        <p:sp>
          <p:nvSpPr>
            <p:cNvPr id="35" name="TextBox 34"/>
            <p:cNvSpPr txBox="1"/>
            <p:nvPr/>
          </p:nvSpPr>
          <p:spPr>
            <a:xfrm>
              <a:off x="3066230" y="76200"/>
              <a:ext cx="1200970" cy="523220"/>
            </a:xfrm>
            <a:prstGeom prst="rect">
              <a:avLst/>
            </a:prstGeom>
            <a:noFill/>
          </p:spPr>
          <p:txBody>
            <a:bodyPr wrap="none" rtlCol="0">
              <a:spAutoFit/>
            </a:bodyPr>
            <a:lstStyle/>
            <a:p>
              <a:r>
                <a:rPr lang="en-US" sz="2800" dirty="0" smtClean="0">
                  <a:latin typeface="Poor Richard" panose="02080502050505020702" pitchFamily="18" charset="0"/>
                </a:rPr>
                <a:t>Hair oil</a:t>
              </a:r>
              <a:endParaRPr lang="en-US" sz="2800" dirty="0">
                <a:latin typeface="Poor Richard" panose="02080502050505020702" pitchFamily="18" charset="0"/>
              </a:endParaRPr>
            </a:p>
          </p:txBody>
        </p:sp>
        <p:sp>
          <p:nvSpPr>
            <p:cNvPr id="36" name="TextBox 35"/>
            <p:cNvSpPr txBox="1"/>
            <p:nvPr/>
          </p:nvSpPr>
          <p:spPr>
            <a:xfrm>
              <a:off x="2819400" y="533400"/>
              <a:ext cx="1600201" cy="830997"/>
            </a:xfrm>
            <a:prstGeom prst="rect">
              <a:avLst/>
            </a:prstGeom>
            <a:noFill/>
          </p:spPr>
          <p:txBody>
            <a:bodyPr wrap="square" rtlCol="0">
              <a:spAutoFit/>
            </a:bodyPr>
            <a:lstStyle/>
            <a:p>
              <a:pPr algn="ctr"/>
              <a:r>
                <a:rPr lang="en-US" sz="1600" dirty="0"/>
                <a:t>C</a:t>
              </a:r>
              <a:r>
                <a:rPr lang="en-US" sz="1600" dirty="0" smtClean="0"/>
                <a:t>omplete hair care with natural ingredients. </a:t>
              </a:r>
              <a:endParaRPr lang="en-US" sz="1600" dirty="0"/>
            </a:p>
          </p:txBody>
        </p:sp>
        <p:grpSp>
          <p:nvGrpSpPr>
            <p:cNvPr id="37" name="Group 36"/>
            <p:cNvGrpSpPr/>
            <p:nvPr/>
          </p:nvGrpSpPr>
          <p:grpSpPr>
            <a:xfrm>
              <a:off x="2664914" y="1238705"/>
              <a:ext cx="1983286" cy="1809295"/>
              <a:chOff x="2807329" y="1383114"/>
              <a:chExt cx="3352800" cy="1746046"/>
            </a:xfrm>
          </p:grpSpPr>
          <p:grpSp>
            <p:nvGrpSpPr>
              <p:cNvPr id="39" name="Group 38"/>
              <p:cNvGrpSpPr/>
              <p:nvPr/>
            </p:nvGrpSpPr>
            <p:grpSpPr>
              <a:xfrm>
                <a:off x="2807329" y="1450520"/>
                <a:ext cx="3352800" cy="1678640"/>
                <a:chOff x="2819400" y="1828799"/>
                <a:chExt cx="3553493" cy="2057401"/>
              </a:xfrm>
            </p:grpSpPr>
            <p:pic>
              <p:nvPicPr>
                <p:cNvPr id="41"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2057400"/>
                  <a:ext cx="3553493" cy="1828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9" descr="https://i.dlpng.com/static/png/281869_thumb.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8706"/>
                <a:stretch/>
              </p:blipFill>
              <p:spPr bwMode="auto">
                <a:xfrm>
                  <a:off x="3159178" y="1828799"/>
                  <a:ext cx="831840" cy="757523"/>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2" descr="Image result for neem png"/>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7378" t="19158" r="9507" b="17368"/>
              <a:stretch/>
            </p:blipFill>
            <p:spPr bwMode="auto">
              <a:xfrm>
                <a:off x="3886200" y="1383114"/>
                <a:ext cx="683367" cy="52188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p:cNvSpPr/>
            <p:nvPr/>
          </p:nvSpPr>
          <p:spPr>
            <a:xfrm>
              <a:off x="2672979" y="2971800"/>
              <a:ext cx="1975221" cy="307777"/>
            </a:xfrm>
            <a:prstGeom prst="rect">
              <a:avLst/>
            </a:prstGeom>
          </p:spPr>
          <p:txBody>
            <a:bodyPr wrap="none">
              <a:spAutoFit/>
            </a:bodyPr>
            <a:lstStyle/>
            <a:p>
              <a:r>
                <a:rPr lang="en-US" sz="1400" dirty="0" smtClean="0">
                  <a:solidFill>
                    <a:srgbClr val="003300"/>
                  </a:solidFill>
                  <a:latin typeface="Poor Richard" panose="02080502050505020702" pitchFamily="18" charset="0"/>
                </a:rPr>
                <a:t>Sulphate &amp; Parabeen  free</a:t>
              </a:r>
              <a:endParaRPr lang="en-US" sz="1400" dirty="0">
                <a:solidFill>
                  <a:srgbClr val="003300"/>
                </a:solidFill>
              </a:endParaRPr>
            </a:p>
          </p:txBody>
        </p:sp>
      </p:grpSp>
      <p:sp>
        <p:nvSpPr>
          <p:cNvPr id="43" name="TextBox 42"/>
          <p:cNvSpPr txBox="1"/>
          <p:nvPr/>
        </p:nvSpPr>
        <p:spPr>
          <a:xfrm>
            <a:off x="2377194" y="3692098"/>
            <a:ext cx="2302490" cy="523220"/>
          </a:xfrm>
          <a:prstGeom prst="rect">
            <a:avLst/>
          </a:prstGeom>
          <a:noFill/>
        </p:spPr>
        <p:txBody>
          <a:bodyPr wrap="none" rtlCol="0">
            <a:spAutoFit/>
          </a:bodyPr>
          <a:lstStyle/>
          <a:p>
            <a:r>
              <a:rPr lang="en-US" sz="2800" dirty="0" smtClean="0"/>
              <a:t>Naturista Logo</a:t>
            </a:r>
            <a:endParaRPr lang="en-US" sz="2800" dirty="0"/>
          </a:p>
        </p:txBody>
      </p:sp>
      <p:grpSp>
        <p:nvGrpSpPr>
          <p:cNvPr id="44" name="Group 43"/>
          <p:cNvGrpSpPr/>
          <p:nvPr/>
        </p:nvGrpSpPr>
        <p:grpSpPr>
          <a:xfrm>
            <a:off x="2776213" y="4225498"/>
            <a:ext cx="1414787" cy="1753166"/>
            <a:chOff x="4492330" y="2476240"/>
            <a:chExt cx="1148968" cy="1426477"/>
          </a:xfrm>
        </p:grpSpPr>
        <p:pic>
          <p:nvPicPr>
            <p:cNvPr id="45" name="Picture 18" descr="https://www.beijingacu.com/wp-content/uploads/2018/02/Logo-2-DARK.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1732" r="22321" b="31578"/>
            <a:stretch/>
          </p:blipFill>
          <p:spPr bwMode="auto">
            <a:xfrm>
              <a:off x="4492330" y="2476240"/>
              <a:ext cx="1148968" cy="12189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4523679" y="3652292"/>
              <a:ext cx="1071482" cy="250425"/>
            </a:xfrm>
            <a:prstGeom prst="rect">
              <a:avLst/>
            </a:prstGeom>
            <a:noFill/>
          </p:spPr>
          <p:txBody>
            <a:bodyPr wrap="square" rtlCol="0">
              <a:spAutoFit/>
            </a:bodyPr>
            <a:lstStyle/>
            <a:p>
              <a:pPr algn="ctr"/>
              <a:r>
                <a:rPr lang="en-US" sz="1400" b="1" dirty="0" smtClean="0">
                  <a:solidFill>
                    <a:srgbClr val="003300"/>
                  </a:solidFill>
                  <a:latin typeface="Lucida Calligraphy" panose="03010101010101010101" pitchFamily="66" charset="0"/>
                </a:rPr>
                <a:t>Naturista</a:t>
              </a:r>
              <a:endParaRPr lang="en-US" sz="1400" b="1" dirty="0">
                <a:solidFill>
                  <a:srgbClr val="003300"/>
                </a:solidFill>
                <a:latin typeface="Lucida Calligraphy" panose="03010101010101010101" pitchFamily="66" charset="0"/>
              </a:endParaRPr>
            </a:p>
          </p:txBody>
        </p:sp>
      </p:grpSp>
    </p:spTree>
    <p:extLst>
      <p:ext uri="{BB962C8B-B14F-4D97-AF65-F5344CB8AC3E}">
        <p14:creationId xmlns:p14="http://schemas.microsoft.com/office/powerpoint/2010/main" val="3737237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232</Words>
  <Application>Microsoft Office PowerPoint</Application>
  <PresentationFormat>On-screen Show (4:3)</PresentationFormat>
  <Paragraphs>67</Paragraphs>
  <Slides>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6" baseType="lpstr">
      <vt:lpstr>Office Theme</vt:lpstr>
      <vt:lpstr>Worksheet</vt:lpstr>
      <vt:lpstr>PowerPoint Presentation</vt:lpstr>
      <vt:lpstr>PowerPoint Presentation</vt:lpstr>
      <vt:lpstr>PowerPoint Presentation</vt:lpstr>
      <vt:lpstr>PowerPoint Presentation</vt:lpstr>
    </vt:vector>
  </TitlesOfParts>
  <Company>METRO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Srivastava, Shailani</dc:creator>
  <cp:lastModifiedBy>Srivastava, Shailani</cp:lastModifiedBy>
  <cp:revision>18</cp:revision>
  <cp:lastPrinted>2019-05-25T13:16:54Z</cp:lastPrinted>
  <dcterms:created xsi:type="dcterms:W3CDTF">2019-05-25T04:02:54Z</dcterms:created>
  <dcterms:modified xsi:type="dcterms:W3CDTF">2019-05-25T13:37:24Z</dcterms:modified>
</cp:coreProperties>
</file>